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39C04-8445-4C97-956B-F5EAACAD6A25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0B3C4-639F-4ADF-B682-41A4B190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B3C4-639F-4ADF-B682-41A4B190489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58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B3C4-639F-4ADF-B682-41A4B190489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9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97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74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83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1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0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26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1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93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41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31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54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4299-1793-4CE2-A39A-C6DA7044AAF8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7857-89E8-4F13-B88B-EB4880A4F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3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19672" y="2564904"/>
            <a:ext cx="5902424" cy="9635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ras Bold ITC" panose="020B0907030504020204" pitchFamily="34" charset="0"/>
              </a:rPr>
              <a:t>Csongor és Tünde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5904656" cy="6229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Paulay</a:t>
            </a:r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Ede rendezésében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44516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30" y="1373336"/>
            <a:ext cx="4249706" cy="374119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95616"/>
            <a:ext cx="3009470" cy="317854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52199" y="278226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Az első bemutatóra csak Vörösmarty halála után, 1866-ban került sor. </a:t>
            </a:r>
          </a:p>
        </p:txBody>
      </p:sp>
      <p:sp>
        <p:nvSpPr>
          <p:cNvPr id="7" name="Szövegdoboz 6"/>
          <p:cNvSpPr txBox="1"/>
          <p:nvPr/>
        </p:nvSpPr>
        <p:spPr>
          <a:xfrm rot="20613679">
            <a:off x="4689428" y="2366770"/>
            <a:ext cx="2876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r>
              <a:rPr lang="hu-HU" dirty="0" smtClean="0">
                <a:latin typeface="Arial Narrow" panose="020B0606020202030204" pitchFamily="34" charset="0"/>
              </a:rPr>
              <a:t>A </a:t>
            </a:r>
            <a:r>
              <a:rPr lang="hu-HU" dirty="0">
                <a:latin typeface="Arial Narrow" panose="020B0606020202030204" pitchFamily="34" charset="0"/>
              </a:rPr>
              <a:t>Nemzeti Színház </a:t>
            </a:r>
            <a:r>
              <a:rPr lang="hu-HU" dirty="0" err="1">
                <a:latin typeface="Arial Narrow" panose="020B0606020202030204" pitchFamily="34" charset="0"/>
              </a:rPr>
              <a:t>Paulay</a:t>
            </a:r>
            <a:r>
              <a:rPr lang="hu-HU" dirty="0">
                <a:latin typeface="Arial Narrow" panose="020B0606020202030204" pitchFamily="34" charset="0"/>
              </a:rPr>
              <a:t> Ede rendezésében 1879. december 1-jén, Vörösmarty születésnapján adta elő a darabot. 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861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3027"/>
            <a:ext cx="3778721" cy="33265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4" y="582133"/>
            <a:ext cx="3778721" cy="332656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20523051">
            <a:off x="1182377" y="1384481"/>
            <a:ext cx="2310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Paulay</a:t>
            </a:r>
            <a:r>
              <a:rPr lang="hu-HU" dirty="0" smtClean="0"/>
              <a:t> </a:t>
            </a:r>
            <a:r>
              <a:rPr lang="hu-HU" dirty="0"/>
              <a:t>maximális látványosságra is törekedett, a drámai költemény mesejátéki vonásait emelte ki. </a:t>
            </a:r>
          </a:p>
        </p:txBody>
      </p:sp>
      <p:sp>
        <p:nvSpPr>
          <p:cNvPr id="5" name="Szövegdoboz 4"/>
          <p:cNvSpPr txBox="1"/>
          <p:nvPr/>
        </p:nvSpPr>
        <p:spPr>
          <a:xfrm rot="20627201">
            <a:off x="4958312" y="968983"/>
            <a:ext cx="2368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Beöthy Zsolt így számol be arról az estéről: „az </a:t>
            </a:r>
            <a:r>
              <a:rPr lang="hu-HU" dirty="0" err="1"/>
              <a:t>áhitatos</a:t>
            </a:r>
            <a:r>
              <a:rPr lang="hu-HU" dirty="0"/>
              <a:t> lelkesedés, mely tegnap este a közönséget kitüntette, azt bizonyítja, hogy érteni kezdték a mesét.” </a:t>
            </a:r>
          </a:p>
        </p:txBody>
      </p:sp>
      <p:pic>
        <p:nvPicPr>
          <p:cNvPr id="2050" name="Picture 2" descr="http://olvasonaplo.sulihalo.hu/_kepek/csongorstn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" y="4007205"/>
            <a:ext cx="2018074" cy="25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1"/>
          <a:stretch/>
        </p:blipFill>
        <p:spPr bwMode="auto">
          <a:xfrm>
            <a:off x="3140730" y="3932515"/>
            <a:ext cx="2862540" cy="26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28801"/>
            <a:ext cx="2310135" cy="24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06426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7" y="223157"/>
            <a:ext cx="5199766" cy="457757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20540784">
            <a:off x="2769778" y="1224315"/>
            <a:ext cx="3227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Paulay</a:t>
            </a:r>
            <a:r>
              <a:rPr lang="hu-HU" dirty="0"/>
              <a:t> rendezését még 37 évig játszották a Nemzeti Színházban évente egy-két alkalommal, a szereplők cserélődtek, csak Jászai Mari alakította benne mindvégig a „jelképi mélységű rút és rontó démont”, </a:t>
            </a:r>
            <a:r>
              <a:rPr lang="hu-HU" dirty="0" err="1"/>
              <a:t>Mirígyet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2" y="3933056"/>
            <a:ext cx="1769696" cy="249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362534"/>
            <a:ext cx="2750166" cy="18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Content="1"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266928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Palatino Linotype" panose="02040502050505030304" pitchFamily="18" charset="0"/>
              </a:rPr>
              <a:t>Szereplők bemutatása</a:t>
            </a:r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5776"/>
            <a:ext cx="3240360" cy="342240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5776"/>
            <a:ext cx="3241496" cy="3423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15616" y="144721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Nagy Imre</a:t>
            </a:r>
          </a:p>
          <a:p>
            <a:r>
              <a:rPr lang="hu-HU" i="1" dirty="0" smtClean="0"/>
              <a:t>(Csongor)</a:t>
            </a:r>
          </a:p>
          <a:p>
            <a:r>
              <a:rPr lang="hu-HU" dirty="0" smtClean="0"/>
              <a:t>Nemes úr, egy mesebeli lovag, aki beleszeret a tündérbe. Az élet értelmét kereső ember, a cselekmény során alakítja ki életfelfogását.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12628" y="1447210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Márkus Emma</a:t>
            </a:r>
          </a:p>
          <a:p>
            <a:r>
              <a:rPr lang="hu-HU" i="1" dirty="0" smtClean="0"/>
              <a:t>(Tünde)</a:t>
            </a:r>
          </a:p>
          <a:p>
            <a:r>
              <a:rPr lang="hu-HU" dirty="0" smtClean="0"/>
              <a:t>Nemes kisasszony, tündérként és hattyú képében jelenik meg. Lemond tündérségéről a szerelemért. Életfelfogása ettől kezdve már önfeláldozó felnőtt, érett nőé, feleségé.</a:t>
            </a:r>
          </a:p>
        </p:txBody>
      </p:sp>
      <p:pic>
        <p:nvPicPr>
          <p:cNvPr id="1028" name="Picture 4" descr="Jaschik Ákos: jelmeztervek - Csong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8" y="4032533"/>
            <a:ext cx="1771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schik Ákos: jelmeztervek - Tü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27" y="4205077"/>
            <a:ext cx="1694056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7000">
        <p:dissolve/>
      </p:transition>
    </mc:Choice>
    <mc:Fallback xmlns="">
      <p:transition spd="slow" advClick="0" advTm="1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38536" y="2770"/>
            <a:ext cx="5266928" cy="77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Palatino Linotype" panose="02040502050505030304" pitchFamily="18" charset="0"/>
              </a:rPr>
              <a:t>Szereplők bemutatása</a:t>
            </a:r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80868"/>
            <a:ext cx="3241496" cy="3423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34400"/>
            <a:ext cx="3241496" cy="3423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2065"/>
            <a:ext cx="3240360" cy="34224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1052736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Jászai Mari</a:t>
            </a:r>
          </a:p>
          <a:p>
            <a:r>
              <a:rPr lang="hu-HU" i="1" dirty="0" smtClean="0"/>
              <a:t>(</a:t>
            </a:r>
            <a:r>
              <a:rPr lang="hu-HU" i="1" dirty="0" err="1" smtClean="0"/>
              <a:t>Mirígy</a:t>
            </a:r>
            <a:r>
              <a:rPr lang="hu-HU" i="1" dirty="0" smtClean="0"/>
              <a:t>)</a:t>
            </a:r>
          </a:p>
          <a:p>
            <a:r>
              <a:rPr lang="hu-HU" dirty="0" err="1"/>
              <a:t>Csongorék</a:t>
            </a:r>
            <a:r>
              <a:rPr lang="hu-HU" dirty="0"/>
              <a:t> cselédje, aki irigy a </a:t>
            </a:r>
            <a:r>
              <a:rPr lang="hu-HU" dirty="0" smtClean="0"/>
              <a:t>fiatalokra.</a:t>
            </a:r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mesebeli boszorkány megtestesítője, aki át tud </a:t>
            </a:r>
            <a:r>
              <a:rPr lang="hu-HU" dirty="0" smtClean="0"/>
              <a:t>változni. A boldogságra</a:t>
            </a:r>
            <a:r>
              <a:rPr lang="hu-HU" dirty="0"/>
              <a:t>, szerelemre veszélyes allegorikus alak.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652120" y="908720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 smtClean="0"/>
              <a:t>Vizváry</a:t>
            </a:r>
            <a:r>
              <a:rPr lang="hu-HU" b="1" u="sng" dirty="0" smtClean="0"/>
              <a:t> Gyula</a:t>
            </a:r>
          </a:p>
          <a:p>
            <a:r>
              <a:rPr lang="hu-HU" i="1" dirty="0" smtClean="0"/>
              <a:t>(Balga)</a:t>
            </a:r>
          </a:p>
          <a:p>
            <a:r>
              <a:rPr lang="hu-HU" dirty="0" smtClean="0"/>
              <a:t>Jobbágy, akit Csongor emel fegyverhordozó cselédjévé.</a:t>
            </a:r>
          </a:p>
          <a:p>
            <a:r>
              <a:rPr lang="hu-HU" dirty="0"/>
              <a:t>É</a:t>
            </a:r>
            <a:r>
              <a:rPr lang="hu-HU" dirty="0" smtClean="0"/>
              <a:t>letfelfogása </a:t>
            </a:r>
            <a:r>
              <a:rPr lang="hu-HU" dirty="0"/>
              <a:t>pórias (evés-ivás a lényeges</a:t>
            </a:r>
            <a:r>
              <a:rPr lang="hu-HU" dirty="0" smtClean="0"/>
              <a:t>).</a:t>
            </a:r>
            <a:endParaRPr lang="hu-HU" dirty="0"/>
          </a:p>
          <a:p>
            <a:r>
              <a:rPr lang="hu-HU" dirty="0"/>
              <a:t>Böske iránti szerelme nem romantikus (házias feleséget szereti benne)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91290" y="391505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</a:t>
            </a:r>
            <a:r>
              <a:rPr lang="hu-HU" b="1" u="sng" dirty="0" smtClean="0"/>
              <a:t>Molnárné </a:t>
            </a:r>
            <a:r>
              <a:rPr lang="hu-HU" b="1" u="sng" dirty="0" err="1"/>
              <a:t>Kocsisovszky</a:t>
            </a:r>
            <a:r>
              <a:rPr lang="hu-HU" b="1" u="sng" dirty="0"/>
              <a:t> Borcsa</a:t>
            </a:r>
            <a:endParaRPr lang="hu-HU" b="1" u="sng" dirty="0" smtClean="0"/>
          </a:p>
          <a:p>
            <a:r>
              <a:rPr lang="hu-HU" i="1" dirty="0" smtClean="0"/>
              <a:t>(Ilma)</a:t>
            </a:r>
          </a:p>
          <a:p>
            <a:r>
              <a:rPr lang="hu-HU" dirty="0"/>
              <a:t>Böske néven </a:t>
            </a:r>
            <a:r>
              <a:rPr lang="hu-HU" dirty="0" err="1"/>
              <a:t>Csongorék</a:t>
            </a:r>
            <a:r>
              <a:rPr lang="hu-HU" dirty="0"/>
              <a:t> cselédje, Balga </a:t>
            </a:r>
            <a:r>
              <a:rPr lang="hu-HU" dirty="0" smtClean="0"/>
              <a:t>felesége.</a:t>
            </a:r>
            <a:endParaRPr lang="hu-HU" dirty="0"/>
          </a:p>
          <a:p>
            <a:r>
              <a:rPr lang="hu-HU" dirty="0"/>
              <a:t>T</a:t>
            </a:r>
            <a:r>
              <a:rPr lang="hu-HU" dirty="0" smtClean="0"/>
              <a:t>ündérkirálynő </a:t>
            </a:r>
            <a:r>
              <a:rPr lang="hu-HU" dirty="0"/>
              <a:t>udvarhölgye, </a:t>
            </a:r>
            <a:r>
              <a:rPr lang="hu-HU" dirty="0" smtClean="0"/>
              <a:t>kísérője.</a:t>
            </a:r>
            <a:endParaRPr lang="hu-HU" dirty="0"/>
          </a:p>
          <a:p>
            <a:endParaRPr lang="hu-HU" i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64" y="4204468"/>
            <a:ext cx="1809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59" y="1052740"/>
            <a:ext cx="1652960" cy="21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4" y="4204468"/>
            <a:ext cx="2197125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41760"/>
      </p:ext>
    </p:extLst>
  </p:cSld>
  <p:clrMapOvr>
    <a:masterClrMapping/>
  </p:clrMapOvr>
  <p:transition spd="slow" advClick="0" advTm="22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38536" y="2770"/>
            <a:ext cx="5266928" cy="77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Palatino Linotype" panose="02040502050505030304" pitchFamily="18" charset="0"/>
              </a:rPr>
              <a:t>Szereplők bemutatása</a:t>
            </a:r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4" y="780868"/>
            <a:ext cx="3240360" cy="34224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435597"/>
            <a:ext cx="3240360" cy="34224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2065"/>
            <a:ext cx="3240360" cy="342240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5536" y="98072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Újházi Ede</a:t>
            </a:r>
          </a:p>
          <a:p>
            <a:r>
              <a:rPr lang="hu-HU" i="1" dirty="0" smtClean="0"/>
              <a:t>(Kalmár)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polgári világ haszonelvűségét, a pénz mindenhatóságát, a </a:t>
            </a:r>
            <a:r>
              <a:rPr lang="hu-HU" dirty="0" err="1"/>
              <a:t>merkantili</a:t>
            </a:r>
            <a:r>
              <a:rPr lang="hu-HU" dirty="0"/>
              <a:t> szellemet szimbolizálja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868144" y="98072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E. Kovács Gyula</a:t>
            </a:r>
          </a:p>
          <a:p>
            <a:r>
              <a:rPr lang="hu-HU" i="1" dirty="0" smtClean="0"/>
              <a:t>(Fejedelem)</a:t>
            </a:r>
          </a:p>
          <a:p>
            <a:r>
              <a:rPr lang="hu-HU" dirty="0"/>
              <a:t>A Fejedelem a Napóleon-kultusz jelképe, a világot leigázni tudó emberi erőt </a:t>
            </a:r>
            <a:r>
              <a:rPr lang="hu-HU" dirty="0" smtClean="0"/>
              <a:t>példázza.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59832" y="386104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</a:t>
            </a:r>
            <a:r>
              <a:rPr lang="hu-HU" b="1" u="sng" dirty="0" smtClean="0"/>
              <a:t>Bercsényi Béla</a:t>
            </a:r>
          </a:p>
          <a:p>
            <a:r>
              <a:rPr lang="hu-HU" i="1" dirty="0" smtClean="0"/>
              <a:t>(Tudós)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felvilágosodás racionalizmusának jelképe, az ész mindenhatóságába vetett hit kifejezője, s egyúttal a Hegel által előrevetített nem-művészi korszak képviselője.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 descr="http://www.borisza.eoldal.hu/img/picture/1103/cs-ii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42050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00">
        <p:split orient="vert"/>
      </p:transition>
    </mc:Choice>
    <mc:Fallback xmlns="">
      <p:transition spd="slow" advClick="0" advTm="1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38536" y="353646"/>
            <a:ext cx="5266928" cy="77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Palatino Linotype" panose="02040502050505030304" pitchFamily="18" charset="0"/>
              </a:rPr>
              <a:t>Befejezés</a:t>
            </a:r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593">
            <a:off x="2" y="1268760"/>
            <a:ext cx="4907186" cy="4320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rot="21035360">
            <a:off x="876170" y="2290337"/>
            <a:ext cx="3154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előadás kísérőzenéjét Erkel Gyula szerezte. A dráma 1830-as keletkezése után 49 évvel megrendezett ősbemutatót, melyet Vörösmarty születésének 79. évfordulóján </a:t>
            </a:r>
            <a:r>
              <a:rPr lang="hu-HU" dirty="0" smtClean="0"/>
              <a:t>tartottak.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593">
            <a:off x="4227332" y="1268761"/>
            <a:ext cx="4907186" cy="432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21055231">
            <a:off x="5033078" y="2151837"/>
            <a:ext cx="3079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Í</a:t>
            </a:r>
            <a:r>
              <a:rPr lang="hu-HU" dirty="0" smtClean="0"/>
              <a:t>gy </a:t>
            </a:r>
            <a:r>
              <a:rPr lang="hu-HU" dirty="0"/>
              <a:t>indokolta </a:t>
            </a:r>
            <a:r>
              <a:rPr lang="hu-HU" dirty="0" err="1"/>
              <a:t>Paulay</a:t>
            </a:r>
            <a:r>
              <a:rPr lang="hu-HU" dirty="0"/>
              <a:t>: `lehetetlen, hogy ma, midőn nyelvünk a társadalom minden részében elfoglalta jogos uralkodását, ne volna meg az érzék ama tömérdek szépség iránt, mely e műből áradoz.` 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20272" y="6488668"/>
            <a:ext cx="21237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LAKOSSÁGI FÓRUM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1705732"/>
      </p:ext>
    </p:extLst>
  </p:cSld>
  <p:clrMapOvr>
    <a:masterClrMapping/>
  </p:clrMapOvr>
  <p:transition spd="slow" advClick="0" advTm="1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391</Words>
  <Application>Microsoft Office PowerPoint</Application>
  <PresentationFormat>Diavetítés a képernyőre (4:3 oldalarány)</PresentationFormat>
  <Paragraphs>45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Eras Bold ITC</vt:lpstr>
      <vt:lpstr>Georgia</vt:lpstr>
      <vt:lpstr>Palatino Linotype</vt:lpstr>
      <vt:lpstr>Office-téma</vt:lpstr>
      <vt:lpstr>Csongor és Tünde</vt:lpstr>
      <vt:lpstr>PowerPoint bemutató</vt:lpstr>
      <vt:lpstr>PowerPoint bemutató</vt:lpstr>
      <vt:lpstr>PowerPoint bemutató</vt:lpstr>
      <vt:lpstr>Szereplők bemutatása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User</dc:creator>
  <cp:lastModifiedBy>Felhasználó</cp:lastModifiedBy>
  <cp:revision>14</cp:revision>
  <dcterms:created xsi:type="dcterms:W3CDTF">2016-03-16T16:47:17Z</dcterms:created>
  <dcterms:modified xsi:type="dcterms:W3CDTF">2016-03-20T18:28:41Z</dcterms:modified>
</cp:coreProperties>
</file>